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5" r:id="rId2"/>
    <p:sldId id="4281" r:id="rId3"/>
    <p:sldId id="1003" r:id="rId4"/>
    <p:sldId id="4282" r:id="rId5"/>
    <p:sldId id="4285" r:id="rId6"/>
    <p:sldId id="1169" r:id="rId7"/>
    <p:sldId id="4279" r:id="rId8"/>
    <p:sldId id="4280" r:id="rId9"/>
    <p:sldId id="4242" r:id="rId10"/>
    <p:sldId id="4273" r:id="rId11"/>
    <p:sldId id="4283" r:id="rId12"/>
    <p:sldId id="4241" r:id="rId13"/>
    <p:sldId id="795" r:id="rId14"/>
    <p:sldId id="4236" r:id="rId15"/>
    <p:sldId id="4240" r:id="rId16"/>
    <p:sldId id="4237" r:id="rId17"/>
    <p:sldId id="4238" r:id="rId18"/>
    <p:sldId id="4261" r:id="rId19"/>
    <p:sldId id="4287" r:id="rId20"/>
    <p:sldId id="4284" r:id="rId21"/>
    <p:sldId id="4255" r:id="rId22"/>
    <p:sldId id="2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B1275-655F-2645-A776-9EA21BCE9BF0}" type="datetimeFigureOut"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E46AE-75C8-6449-9094-654CE89298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9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google.com/imgres?um=1&amp;hl=en&amp;tbo=d&amp;biw=1366&amp;bih=610&amp;tbm=isch&amp;tbnid=xvBuU3znJmnzLM:&amp;imgrefurl=http://www.rjgeib.com/heroes/draper/german-point-of-view.html&amp;docid=__bCJ0XzNrdPlM&amp;imgurl=http://www.rjgeib.com/heroes/draper/d-day-beach.jpg&amp;w=432&amp;h=329&amp;ei=fjfDUL-1O5HssgbSmoDYAg&amp;zoom=1&amp;iact=rc&amp;dur=578&amp;sig=112516764352206821928&amp;page=1&amp;tbnh=136&amp;tbnw=198&amp;start=0&amp;ndsp=18&amp;ved=1t:429,r:2,s:0,i:156&amp;tx=54&amp;ty=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70C55B-55A5-496E-AC2A-DB325A81A6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86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4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31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0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8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9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1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7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6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2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5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9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ntology.buffalo.edu/smith/document-acts.pdf" TargetMode="External"/><Relationship Id="rId2" Type="http://schemas.openxmlformats.org/officeDocument/2006/relationships/hyperlink" Target="https://ceur-ws.org/Vol-1515/regular10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Users/john/Downloads/Ontology%20of%20Information%20Artifacts%20in%20the%20Intelligence%20Domain" TargetMode="External"/><Relationship Id="rId4" Type="http://schemas.openxmlformats.org/officeDocument/2006/relationships/hyperlink" Target="https://www.degruyter.com/document/doi/10.1515/jso-2019-0034/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Patterns, Language, and Documents 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1BF7C-8022-EB7F-721E-856279848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A973-09E1-7F72-E4B7-A794F2E9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Documention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10EC-4982-E24C-D637-58FF9312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0920" cy="4891698"/>
          </a:xfrm>
        </p:spPr>
        <p:txBody>
          <a:bodyPr/>
          <a:lstStyle/>
          <a:p>
            <a:r>
              <a:rPr lang="en-US"/>
              <a:t>Documentation created a new dimension of social reality: </a:t>
            </a:r>
          </a:p>
          <a:p>
            <a:pPr lvl="1"/>
            <a:endParaRPr lang="en-US"/>
          </a:p>
          <a:p>
            <a:pPr lvl="1"/>
            <a:r>
              <a:rPr lang="en-US"/>
              <a:t>Online profiles</a:t>
            </a:r>
          </a:p>
          <a:p>
            <a:pPr lvl="1"/>
            <a:r>
              <a:rPr lang="en-US"/>
              <a:t>Digital galleries</a:t>
            </a:r>
          </a:p>
          <a:p>
            <a:pPr lvl="1"/>
            <a:r>
              <a:rPr lang="en-US"/>
              <a:t>Tweets</a:t>
            </a:r>
          </a:p>
          <a:p>
            <a:pPr lvl="1"/>
            <a:r>
              <a:rPr lang="en-US"/>
              <a:t>Live feeds</a:t>
            </a:r>
          </a:p>
          <a:p>
            <a:pPr lvl="1"/>
            <a:r>
              <a:rPr lang="en-US"/>
              <a:t>Online forums</a:t>
            </a:r>
          </a:p>
          <a:p>
            <a:pPr lvl="1"/>
            <a:endParaRPr lang="en-US"/>
          </a:p>
          <a:p>
            <a:r>
              <a:rPr lang="en-US"/>
              <a:t>Which are also enduring social networks</a:t>
            </a:r>
          </a:p>
          <a:p>
            <a:endParaRPr lang="en-US"/>
          </a:p>
          <a:p>
            <a:r>
              <a:rPr lang="en-US"/>
              <a:t>Online presences becomes information entities analogous to digital artifacts</a:t>
            </a:r>
          </a:p>
          <a:p>
            <a:endParaRPr lang="en-US"/>
          </a:p>
        </p:txBody>
      </p:sp>
      <p:pic>
        <p:nvPicPr>
          <p:cNvPr id="17" name="Picture 16" descr="A blue and white logo&#10;&#10;Description automatically generated">
            <a:extLst>
              <a:ext uri="{FF2B5EF4-FFF2-40B4-BE49-F238E27FC236}">
                <a16:creationId xmlns:a16="http://schemas.microsoft.com/office/drawing/2014/main" id="{B612700B-D308-0329-4EA1-CF23367A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96" y="3204674"/>
            <a:ext cx="1143000" cy="1066800"/>
          </a:xfrm>
          <a:prstGeom prst="rect">
            <a:avLst/>
          </a:prstGeom>
        </p:spPr>
      </p:pic>
      <p:pic>
        <p:nvPicPr>
          <p:cNvPr id="19" name="Picture 18" descr="A logo of a camera&#10;&#10;Description automatically generated">
            <a:extLst>
              <a:ext uri="{FF2B5EF4-FFF2-40B4-BE49-F238E27FC236}">
                <a16:creationId xmlns:a16="http://schemas.microsoft.com/office/drawing/2014/main" id="{D18BAA65-3899-1996-64EA-9314AB43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48" y="2366818"/>
            <a:ext cx="1143000" cy="1062182"/>
          </a:xfrm>
          <a:prstGeom prst="rect">
            <a:avLst/>
          </a:prstGeom>
        </p:spPr>
      </p:pic>
      <p:pic>
        <p:nvPicPr>
          <p:cNvPr id="21" name="Picture 20" descr="A white bird on a blue background&#10;&#10;Description automatically generated">
            <a:extLst>
              <a:ext uri="{FF2B5EF4-FFF2-40B4-BE49-F238E27FC236}">
                <a16:creationId xmlns:a16="http://schemas.microsoft.com/office/drawing/2014/main" id="{67540418-5AAC-6332-E345-9FF259CD6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601" y="3088433"/>
            <a:ext cx="1143000" cy="1143000"/>
          </a:xfrm>
          <a:prstGeom prst="rect">
            <a:avLst/>
          </a:prstGeom>
        </p:spPr>
      </p:pic>
      <p:pic>
        <p:nvPicPr>
          <p:cNvPr id="6" name="Picture 5" descr="A logo of a cartoon character&#10;&#10;Description automatically generated">
            <a:extLst>
              <a:ext uri="{FF2B5EF4-FFF2-40B4-BE49-F238E27FC236}">
                <a16:creationId xmlns:a16="http://schemas.microsoft.com/office/drawing/2014/main" id="{2E706625-9A27-95E3-5A03-06CF7BD5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527" y="3895959"/>
            <a:ext cx="1663043" cy="16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1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7154D-DE61-5666-C9F3-6BA08021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6517-F433-0E8D-E70B-BE49916B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Social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EAD3-8CC9-6ED6-7282-5C19863D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Standardized and digital document play a crucial role in supporting and progressing the modern social world</a:t>
            </a:r>
          </a:p>
          <a:p>
            <a:endParaRPr lang="en-US"/>
          </a:p>
          <a:p>
            <a:r>
              <a:rPr lang="en-US"/>
              <a:t>And much like a promise creates </a:t>
            </a:r>
            <a:br>
              <a:rPr lang="en-US"/>
            </a:br>
            <a:r>
              <a:rPr lang="en-US"/>
              <a:t>an obligation and a claim, so too </a:t>
            </a:r>
            <a:br>
              <a:rPr lang="en-US"/>
            </a:br>
            <a:r>
              <a:rPr lang="en-US"/>
              <a:t>documents create rights, </a:t>
            </a:r>
            <a:br>
              <a:rPr lang="en-US"/>
            </a:br>
            <a:r>
              <a:rPr lang="en-US"/>
              <a:t>obligations, responsibilities, etc. </a:t>
            </a:r>
          </a:p>
          <a:p>
            <a:endParaRPr lang="en-US"/>
          </a:p>
        </p:txBody>
      </p:sp>
      <p:pic>
        <p:nvPicPr>
          <p:cNvPr id="5" name="Picture 4" descr="A blue background with images&#10;&#10;Description automatically generated">
            <a:extLst>
              <a:ext uri="{FF2B5EF4-FFF2-40B4-BE49-F238E27FC236}">
                <a16:creationId xmlns:a16="http://schemas.microsoft.com/office/drawing/2014/main" id="{88BFF4D2-D2AC-5D25-5910-DC8055AD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2982416"/>
            <a:ext cx="5523230" cy="30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E0A1-6C8E-E7D3-C73C-82F782CE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Act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DE88-D8DB-12F9-224B-C105F7F6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Expanding speech act theory to document act theory has as its scope the social and institutional powers of documents, whether deontic, legal, etc. </a:t>
            </a:r>
          </a:p>
          <a:p>
            <a:endParaRPr lang="en-US"/>
          </a:p>
          <a:p>
            <a:r>
              <a:rPr lang="en-US"/>
              <a:t>Like speech act theory, such a theory concerns how to </a:t>
            </a:r>
            <a:r>
              <a:rPr lang="en-US" i="1"/>
              <a:t>do things with </a:t>
            </a:r>
            <a:r>
              <a:rPr lang="en-US"/>
              <a:t>documents: </a:t>
            </a:r>
          </a:p>
          <a:p>
            <a:pPr lvl="1"/>
            <a:r>
              <a:rPr lang="en-US"/>
              <a:t>Represent the ways things are </a:t>
            </a:r>
          </a:p>
          <a:p>
            <a:pPr lvl="1"/>
            <a:r>
              <a:rPr lang="en-US"/>
              <a:t>Prescribe others to do things</a:t>
            </a:r>
          </a:p>
          <a:p>
            <a:pPr lvl="1"/>
            <a:r>
              <a:rPr lang="en-US"/>
              <a:t>Commit ourselves to doing things</a:t>
            </a:r>
          </a:p>
          <a:p>
            <a:pPr lvl="1"/>
            <a:r>
              <a:rPr lang="en-US"/>
              <a:t>Change the world</a:t>
            </a:r>
          </a:p>
        </p:txBody>
      </p:sp>
    </p:spTree>
    <p:extLst>
      <p:ext uri="{BB962C8B-B14F-4D97-AF65-F5344CB8AC3E}">
        <p14:creationId xmlns:p14="http://schemas.microsoft.com/office/powerpoint/2010/main" val="338307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Directions of Fit for Documents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50C9E1-4F50-5C7F-4793-D4C021BD17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124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 act types can be distinguished in terms of their direction of fit: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World-to-Document: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Plan created so world fits the plan, e.g. blueprint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Report describes plan execution, e.g. evaluation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Standardization-of-Fit: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Authority publishes rule, e.g. legislation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29D2FDB5-363D-A90A-0095-C15F729A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56" y="4561806"/>
            <a:ext cx="7130288" cy="22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7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061E-563C-CA7C-38E3-0BFA75CA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FACA-9943-DD37-314B-26C7D153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6275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2800"/>
              <a:t>Documents and document systems are the mechanisms for creating the institutional orders of Western capitalism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 is a profoundly erroneous truism, repeated by all copy-books and by eminent people when they are making speeches, that we should cultivate the habit of thinking what we are doing. The precise opposite is the case. </a:t>
            </a:r>
            <a:r>
              <a:rPr lang="en-US" b="1" dirty="0"/>
              <a:t>Civilization advances by extending the number of important operations which we can perform without thinking about them.</a:t>
            </a:r>
          </a:p>
          <a:p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31C2C00-50FB-000B-B412-7A701234F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12" y="2880239"/>
            <a:ext cx="1067497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 de Soto, The Mystery of Capital: Why Capitalism Triumphs in the West and Fails Everywhere Else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8CEC69-5E49-D5F6-1311-501E51F55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973345"/>
            <a:ext cx="10674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 Whitehead, An Introduction to Mathematics</a:t>
            </a:r>
          </a:p>
        </p:txBody>
      </p:sp>
    </p:spTree>
    <p:extLst>
      <p:ext uri="{BB962C8B-B14F-4D97-AF65-F5344CB8AC3E}">
        <p14:creationId xmlns:p14="http://schemas.microsoft.com/office/powerpoint/2010/main" val="303316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ADF2-3FA1-A970-3C22-C166FC8C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Standardized Documentation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6AB44-9299-0251-F8F8-723D8075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788" y="4001294"/>
            <a:ext cx="6365631" cy="2128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E2A195-F558-09FD-2092-0A4EEDF6AB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Allow for standardized transactions,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improved communication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Allow assets to be described in standard,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stable, categories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Supports transition to robust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registries</a:t>
            </a:r>
          </a:p>
        </p:txBody>
      </p:sp>
      <p:pic>
        <p:nvPicPr>
          <p:cNvPr id="12" name="Content Placeholder 11" descr="A form with text on it&#10;&#10;Description automatically generated">
            <a:extLst>
              <a:ext uri="{FF2B5EF4-FFF2-40B4-BE49-F238E27FC236}">
                <a16:creationId xmlns:a16="http://schemas.microsoft.com/office/drawing/2014/main" id="{AACC9B0F-7EAC-E828-50CA-6F2A80EAF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36826" y="1859784"/>
            <a:ext cx="5047593" cy="14759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673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28F6-4935-9172-C345-4ECED555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3E3A-782E-BE03-B0BB-9649D3F4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/>
              <a:t>Property differs from a mere piece of land in that property is associated with documentation that creates and establishes rights which tie the owner to a physical asset </a:t>
            </a:r>
          </a:p>
          <a:p>
            <a:endParaRPr lang="en-US"/>
          </a:p>
        </p:txBody>
      </p:sp>
      <p:pic>
        <p:nvPicPr>
          <p:cNvPr id="4" name="Picture 5" descr="Arusha_resolucion_conflicto_Munyekiti_2">
            <a:extLst>
              <a:ext uri="{FF2B5EF4-FFF2-40B4-BE49-F238E27FC236}">
                <a16:creationId xmlns:a16="http://schemas.microsoft.com/office/drawing/2014/main" id="{8C426F1F-DA4E-44AD-761D-2EF84CE71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2" y="3225338"/>
            <a:ext cx="2686286" cy="357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Arusha_resolucion_conflicto_Munyekiti_1">
            <a:extLst>
              <a:ext uri="{FF2B5EF4-FFF2-40B4-BE49-F238E27FC236}">
                <a16:creationId xmlns:a16="http://schemas.microsoft.com/office/drawing/2014/main" id="{F0D1B942-2B88-4E87-EEA1-F3289BF0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27" y="3225338"/>
            <a:ext cx="2686286" cy="357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E92BA-F9C6-051E-65CE-F7A1271DAF33}"/>
              </a:ext>
            </a:extLst>
          </p:cNvPr>
          <p:cNvSpPr txBox="1"/>
          <p:nvPr/>
        </p:nvSpPr>
        <p:spPr>
          <a:xfrm>
            <a:off x="3524486" y="4001294"/>
            <a:ext cx="57566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Documentation of property dispute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resolution over land in the Arusha area;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established property rights </a:t>
            </a:r>
          </a:p>
        </p:txBody>
      </p:sp>
    </p:spTree>
    <p:extLst>
      <p:ext uri="{BB962C8B-B14F-4D97-AF65-F5344CB8AC3E}">
        <p14:creationId xmlns:p14="http://schemas.microsoft.com/office/powerpoint/2010/main" val="379709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82BB-B7B2-E277-A669-FCCB3E19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Vital Records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7E7EF-0A74-3175-BB05-7BBCA9344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751" y="1558166"/>
            <a:ext cx="5366336" cy="2582706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4F05F-FADA-E031-2008-2F85290D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40872"/>
            <a:ext cx="5840794" cy="258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1D340-1D1F-2A34-97D6-6B19EA4B75CD}"/>
              </a:ext>
            </a:extLst>
          </p:cNvPr>
          <p:cNvSpPr txBox="1"/>
          <p:nvPr/>
        </p:nvSpPr>
        <p:spPr>
          <a:xfrm>
            <a:off x="187510" y="4800441"/>
            <a:ext cx="59956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Vital records offices oversees curation of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 ways in which records may be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subjected to amendment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CD3D1-A7A0-75A3-4FED-494FDC0DCF01}"/>
              </a:ext>
            </a:extLst>
          </p:cNvPr>
          <p:cNvSpPr txBox="1"/>
          <p:nvPr/>
        </p:nvSpPr>
        <p:spPr>
          <a:xfrm>
            <a:off x="6396353" y="1973073"/>
            <a:ext cx="49574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These documents create and bind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social and institutional reality </a:t>
            </a:r>
          </a:p>
        </p:txBody>
      </p:sp>
    </p:spTree>
    <p:extLst>
      <p:ext uri="{BB962C8B-B14F-4D97-AF65-F5344CB8AC3E}">
        <p14:creationId xmlns:p14="http://schemas.microsoft.com/office/powerpoint/2010/main" val="115926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14CC-1BB4-392D-724A-B5A29B0C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Credentials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5646DD-F73A-9714-88D8-508748345F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Credentials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are a type of standardized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 which: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Serve as a status indicator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Are institutional objects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Credentials enable rights-holders to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exercise rights, assuming the holder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is able to display the appropriate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documentation</a:t>
            </a:r>
          </a:p>
        </p:txBody>
      </p:sp>
      <p:pic>
        <p:nvPicPr>
          <p:cNvPr id="17" name="Picture 16" descr="A close-up of a diploma&#10;&#10;Description automatically generated">
            <a:extLst>
              <a:ext uri="{FF2B5EF4-FFF2-40B4-BE49-F238E27FC236}">
                <a16:creationId xmlns:a16="http://schemas.microsoft.com/office/drawing/2014/main" id="{966BD74A-9EE0-EF4B-BD22-FB204783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175" y="2780596"/>
            <a:ext cx="2719371" cy="1981149"/>
          </a:xfrm>
          <a:prstGeom prst="rect">
            <a:avLst/>
          </a:prstGeom>
        </p:spPr>
      </p:pic>
      <p:pic>
        <p:nvPicPr>
          <p:cNvPr id="6" name="Content Placeholder 5" descr="A close up of a person's face&#10;&#10;Description automatically generated">
            <a:extLst>
              <a:ext uri="{FF2B5EF4-FFF2-40B4-BE49-F238E27FC236}">
                <a16:creationId xmlns:a16="http://schemas.microsoft.com/office/drawing/2014/main" id="{3472CC68-BEDC-C7DD-693B-9D186BEA0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33" t="14783" r="8536"/>
          <a:stretch/>
        </p:blipFill>
        <p:spPr>
          <a:xfrm>
            <a:off x="6533258" y="964812"/>
            <a:ext cx="2657602" cy="159456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7A2DEA-2A03-5107-07C6-D1BA07F6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396" y="964812"/>
            <a:ext cx="2657603" cy="1594562"/>
          </a:xfrm>
          <a:prstGeom prst="rect">
            <a:avLst/>
          </a:prstGeom>
        </p:spPr>
      </p:pic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6AC79ECC-E1F9-FF0A-D22E-D868F47B8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48" y="5053071"/>
            <a:ext cx="3392424" cy="1345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470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924B7-C692-8699-9DB5-6D3F90C3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1B9A-BB6D-3418-9529-B4983E9B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A6240-AEF9-F74F-E213-3961CD7A1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/>
          <a:lstStyle/>
          <a:p>
            <a:r>
              <a:rPr lang="en-US"/>
              <a:t>An adequate account of </a:t>
            </a:r>
            <a:r>
              <a:rPr lang="en-US" i="1"/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>
                <a:solidFill>
                  <a:srgbClr val="FF0000"/>
                </a:solidFill>
              </a:rPr>
              <a:t>Social dispositions, e.g. customs, languages, rituals, institutions, etc. </a:t>
            </a:r>
          </a:p>
          <a:p>
            <a:pPr lvl="1"/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Speech acts, e.g. imperatives, interrogatives, etc. (see ARGO)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Mental functioning, e.g. beliefs, knowledge, hopes, etc. (see MFO)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Social acts, e.g. promising, praising, blaiming, etc. </a:t>
            </a:r>
          </a:p>
          <a:p>
            <a:pPr lvl="1"/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Documents, e.g. credentials, authorized reports, etc. (see D-Acts)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Authorities, e.g. governments, institutions, etc. (see CCO)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 i="1">
                <a:solidFill>
                  <a:schemeClr val="accent6"/>
                </a:solidFill>
              </a:rPr>
              <a:t>green</a:t>
            </a:r>
            <a:r>
              <a:rPr lang="en-US" sz="2000" i="1"/>
              <a:t> indicates developed work; </a:t>
            </a:r>
            <a:r>
              <a:rPr lang="en-US" sz="2000" i="1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2000" i="1"/>
              <a:t> indicates first steps; </a:t>
            </a:r>
            <a:r>
              <a:rPr lang="en-US" sz="2000" i="1">
                <a:solidFill>
                  <a:srgbClr val="FF0000"/>
                </a:solidFill>
              </a:rPr>
              <a:t>red</a:t>
            </a:r>
            <a:r>
              <a:rPr lang="en-US" sz="2000" i="1"/>
              <a:t> indicates gap</a:t>
            </a:r>
          </a:p>
        </p:txBody>
      </p:sp>
    </p:spTree>
    <p:extLst>
      <p:ext uri="{BB962C8B-B14F-4D97-AF65-F5344CB8AC3E}">
        <p14:creationId xmlns:p14="http://schemas.microsoft.com/office/powerpoint/2010/main" val="357213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DF857-FAC4-2986-0310-AD5947400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D4BE-6655-991C-A209-679EBFFD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5923-ED48-A87E-C23B-3C720A5A4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Real Patterns</a:t>
            </a:r>
          </a:p>
          <a:p>
            <a:endParaRPr lang="en-US"/>
          </a:p>
          <a:p>
            <a:r>
              <a:rPr lang="en-US"/>
              <a:t>From Language to Speech Acts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From Speech Acts to Document Acts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41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3B03-1CB2-39C3-FA89-8537E203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Marriage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2554F-89DB-68F8-5D44-7E13460F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97768" cy="5032375"/>
          </a:xfrm>
        </p:spPr>
        <p:txBody>
          <a:bodyPr>
            <a:normAutofit lnSpcReduction="10000"/>
          </a:bodyPr>
          <a:lstStyle/>
          <a:p>
            <a:r>
              <a:rPr lang="en-US"/>
              <a:t>In the U.S., states impose </a:t>
            </a:r>
            <a:r>
              <a:rPr lang="en-US" i="1"/>
              <a:t>eligibility requirements on individuals</a:t>
            </a:r>
            <a:r>
              <a:rPr lang="en-US"/>
              <a:t>, e.g. individuals entering marriage must be able to consent and above a certain age. </a:t>
            </a:r>
          </a:p>
          <a:p>
            <a:endParaRPr lang="en-US"/>
          </a:p>
          <a:p>
            <a:r>
              <a:rPr lang="en-US"/>
              <a:t>States also impose </a:t>
            </a:r>
            <a:r>
              <a:rPr lang="en-US" i="1"/>
              <a:t>eligibility requirements on the couple</a:t>
            </a:r>
            <a:r>
              <a:rPr lang="en-US"/>
              <a:t>, e.g. one member of the union must be a U.S. citizen</a:t>
            </a:r>
          </a:p>
          <a:p>
            <a:endParaRPr lang="en-US"/>
          </a:p>
          <a:p>
            <a:r>
              <a:rPr lang="en-US"/>
              <a:t>Before 1967, several states prohibited interracial marriage; until 2015 several prohibited same-sex marriage. </a:t>
            </a:r>
          </a:p>
          <a:p>
            <a:endParaRPr lang="en-US"/>
          </a:p>
          <a:p>
            <a:pPr>
              <a:spcBef>
                <a:spcPts val="0"/>
              </a:spcBef>
            </a:pPr>
            <a:r>
              <a:rPr lang="en-US"/>
              <a:t>Governments grant </a:t>
            </a:r>
            <a:r>
              <a:rPr lang="en-US" i="1"/>
              <a:t>obligations to spouses </a:t>
            </a:r>
            <a:r>
              <a:rPr lang="en-US"/>
              <a:t>- married partners bear financial responsibilities to one another - and </a:t>
            </a:r>
            <a:r>
              <a:rPr lang="en-US" i="1"/>
              <a:t>privileges</a:t>
            </a:r>
            <a:r>
              <a:rPr lang="en-US"/>
              <a:t> - married partners are not required to testify against one another in court. </a:t>
            </a:r>
          </a:p>
        </p:txBody>
      </p:sp>
    </p:spTree>
    <p:extLst>
      <p:ext uri="{BB962C8B-B14F-4D97-AF65-F5344CB8AC3E}">
        <p14:creationId xmlns:p14="http://schemas.microsoft.com/office/powerpoint/2010/main" val="269937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78CD2-33EC-EF23-0263-8E6D4D60D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75"/>
          <a:stretch/>
        </p:blipFill>
        <p:spPr>
          <a:xfrm>
            <a:off x="1623509" y="109001"/>
            <a:ext cx="9529820" cy="739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09B1D-996A-4D6A-81F6-FDA20BF8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32" y="1308952"/>
            <a:ext cx="4711808" cy="4809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ACC1A-D39F-3D87-5860-25CBCF785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60" y="1904346"/>
            <a:ext cx="6878675" cy="3618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576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76A6-2A82-A152-6365-6DDFE3F8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8582-25BA-E8F3-E1C7-2037E19E0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rId2"/>
              </a:rPr>
              <a:t>Aboutness: Towards Foundations for the Information Artifact Ontology</a:t>
            </a:r>
            <a:endParaRPr lang="en-US">
              <a:solidFill>
                <a:srgbClr val="40404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u="sng">
              <a:solidFill>
                <a:srgbClr val="00000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  <a:hlinkClick r:id="rId3"/>
            </a:endParaRPr>
          </a:p>
          <a:p>
            <a:pPr>
              <a:spcBef>
                <a:spcPts val="0"/>
              </a:spcBef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rId3"/>
              </a:rPr>
              <a:t>Document Acts</a:t>
            </a:r>
            <a:endParaRPr lang="en-US">
              <a:solidFill>
                <a:srgbClr val="40404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u="sng">
              <a:solidFill>
                <a:srgbClr val="00000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rId4"/>
              </a:rPr>
              <a:t>On Credentials</a:t>
            </a:r>
            <a:endParaRPr lang="en-US">
              <a:solidFill>
                <a:srgbClr val="404040"/>
              </a:solidFill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u="sng">
              <a:solidFill>
                <a:srgbClr val="40404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  <a:hlinkClick r:id="rId5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u="sng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Ontology of Information Artifacts </a:t>
            </a:r>
            <a:r>
              <a:rPr lang="en-US" u="sng">
                <a:solidFill>
                  <a:srgbClr val="000000"/>
                </a:solidFill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 the Intelligence Domain</a:t>
            </a:r>
            <a:r>
              <a:rPr lang="en-US">
                <a:effectLst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6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From Speech Acts to Document Acts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4C0DE0-51C9-BE35-36F5-8ADD7DA8E4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Documents can be: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Copied, modified, stored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Aggregated, e.g. appendices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Have component parts, e.g. plans have sub-plans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Executable, e.g. code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Documents, combined with authority, make possible collective agency 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corporations, universities, religions, governments, legal codes, armies, etc. </a:t>
            </a:r>
          </a:p>
        </p:txBody>
      </p:sp>
    </p:spTree>
    <p:extLst>
      <p:ext uri="{BB962C8B-B14F-4D97-AF65-F5344CB8AC3E}">
        <p14:creationId xmlns:p14="http://schemas.microsoft.com/office/powerpoint/2010/main" val="412917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8860-71D1-4558-DA30-F7B3AA90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E4AB4-F93C-1EAA-932F-00F5F647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2" t="16148" r="18873" b="4836"/>
          <a:stretch/>
        </p:blipFill>
        <p:spPr>
          <a:xfrm>
            <a:off x="113673" y="1266388"/>
            <a:ext cx="5982327" cy="4325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BE0A0C-2182-1F73-3610-010FF744536A}"/>
              </a:ext>
            </a:extLst>
          </p:cNvPr>
          <p:cNvSpPr/>
          <p:nvPr/>
        </p:nvSpPr>
        <p:spPr>
          <a:xfrm>
            <a:off x="11484864" y="6313590"/>
            <a:ext cx="475488" cy="420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 descr="A document with text on it&#10;&#10;Description automatically generated">
            <a:extLst>
              <a:ext uri="{FF2B5EF4-FFF2-40B4-BE49-F238E27FC236}">
                <a16:creationId xmlns:a16="http://schemas.microsoft.com/office/drawing/2014/main" id="{C54F5CBE-DA3F-55A2-54B1-73E6DEC3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47" y="449980"/>
            <a:ext cx="5716583" cy="59580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0670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68B6D818-D5D6-2B7B-8048-3E458675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3" y="940551"/>
            <a:ext cx="11679454" cy="49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rjgeib.com/heroes/draper/d-day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60585" y="773723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D-Day Landings</a:t>
            </a:r>
          </a:p>
        </p:txBody>
      </p:sp>
    </p:spTree>
    <p:extLst>
      <p:ext uri="{BB962C8B-B14F-4D97-AF65-F5344CB8AC3E}">
        <p14:creationId xmlns:p14="http://schemas.microsoft.com/office/powerpoint/2010/main" val="353657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irplane in a factory&#10;&#10;Description automatically generated">
            <a:extLst>
              <a:ext uri="{FF2B5EF4-FFF2-40B4-BE49-F238E27FC236}">
                <a16:creationId xmlns:a16="http://schemas.microsoft.com/office/drawing/2014/main" id="{28406266-BB73-7DB5-BEB3-E1B03C31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102"/>
            <a:ext cx="12192000" cy="69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24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ge with text&#10;&#10;Description automatically generated">
            <a:extLst>
              <a:ext uri="{FF2B5EF4-FFF2-40B4-BE49-F238E27FC236}">
                <a16:creationId xmlns:a16="http://schemas.microsoft.com/office/drawing/2014/main" id="{C2241061-A488-70E6-76B3-8F779098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0" y="81541"/>
            <a:ext cx="8647330" cy="3763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meat loaf on a cutting board&#10;&#10;Description automatically generated">
            <a:extLst>
              <a:ext uri="{FF2B5EF4-FFF2-40B4-BE49-F238E27FC236}">
                <a16:creationId xmlns:a16="http://schemas.microsoft.com/office/drawing/2014/main" id="{2BC556AC-382E-39F5-ABEB-A23462E04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574" y="3995768"/>
            <a:ext cx="5495882" cy="2862232"/>
          </a:xfrm>
          <a:prstGeom prst="rect">
            <a:avLst/>
          </a:prstGeom>
        </p:spPr>
      </p:pic>
      <p:pic>
        <p:nvPicPr>
          <p:cNvPr id="8" name="Picture 7" descr="A person in a chef's uniform&#10;&#10;Description automatically generated">
            <a:extLst>
              <a:ext uri="{FF2B5EF4-FFF2-40B4-BE49-F238E27FC236}">
                <a16:creationId xmlns:a16="http://schemas.microsoft.com/office/drawing/2014/main" id="{BC9A0D5C-C590-7B50-69D6-5292A22E1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905" y="1997884"/>
            <a:ext cx="2944245" cy="28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9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79AE6-D36C-7871-B2C2-40A0F545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E863-BA5D-8C5B-F231-F2164AC3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Documention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CBCE0-BB26-AF8C-9A14-F4FE26703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7768" cy="4891698"/>
          </a:xfrm>
        </p:spPr>
        <p:txBody>
          <a:bodyPr/>
          <a:lstStyle/>
          <a:p>
            <a:r>
              <a:rPr lang="en-US"/>
              <a:t>Documentation created a new dimension of economic reality: </a:t>
            </a:r>
          </a:p>
          <a:p>
            <a:pPr lvl="1"/>
            <a:endParaRPr lang="en-US"/>
          </a:p>
          <a:p>
            <a:pPr lvl="1"/>
            <a:r>
              <a:rPr lang="en-US"/>
              <a:t>Bank accounts</a:t>
            </a:r>
          </a:p>
          <a:p>
            <a:pPr lvl="1"/>
            <a:r>
              <a:rPr lang="en-US"/>
              <a:t>Mortgages </a:t>
            </a:r>
          </a:p>
          <a:p>
            <a:pPr lvl="1"/>
            <a:r>
              <a:rPr lang="en-US"/>
              <a:t>Stocks and Options</a:t>
            </a:r>
          </a:p>
          <a:p>
            <a:pPr lvl="1"/>
            <a:r>
              <a:rPr lang="en-US"/>
              <a:t>Cryptocurrency</a:t>
            </a:r>
          </a:p>
          <a:p>
            <a:pPr lvl="1"/>
            <a:r>
              <a:rPr lang="en-US"/>
              <a:t>Credit Cards</a:t>
            </a:r>
          </a:p>
          <a:p>
            <a:pPr lvl="1"/>
            <a:endParaRPr lang="en-US"/>
          </a:p>
          <a:p>
            <a:r>
              <a:rPr lang="en-US"/>
              <a:t>Which are enduring social networks</a:t>
            </a:r>
          </a:p>
          <a:p>
            <a:endParaRPr lang="en-US"/>
          </a:p>
          <a:p>
            <a:r>
              <a:rPr lang="en-US"/>
              <a:t>Debts and credits become information entities analogous to digital artifacts</a:t>
            </a:r>
          </a:p>
          <a:p>
            <a:endParaRPr lang="en-US"/>
          </a:p>
        </p:txBody>
      </p:sp>
      <p:pic>
        <p:nvPicPr>
          <p:cNvPr id="5" name="Picture 4" descr="A white letter v on a blue background&#10;&#10;Description automatically generated">
            <a:extLst>
              <a:ext uri="{FF2B5EF4-FFF2-40B4-BE49-F238E27FC236}">
                <a16:creationId xmlns:a16="http://schemas.microsoft.com/office/drawing/2014/main" id="{5568F86A-028D-FD73-74FF-62046AF7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754" y="4171555"/>
            <a:ext cx="1012775" cy="993447"/>
          </a:xfrm>
          <a:prstGeom prst="rect">
            <a:avLst/>
          </a:prstGeom>
        </p:spPr>
      </p:pic>
      <p:pic>
        <p:nvPicPr>
          <p:cNvPr id="7" name="Picture 6" descr="A white and orange bitcoin logo&#10;&#10;Description automatically generated">
            <a:extLst>
              <a:ext uri="{FF2B5EF4-FFF2-40B4-BE49-F238E27FC236}">
                <a16:creationId xmlns:a16="http://schemas.microsoft.com/office/drawing/2014/main" id="{B53C83FC-41DA-1C37-721F-51A01D580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28" t="18387" r="6571" b="3786"/>
          <a:stretch/>
        </p:blipFill>
        <p:spPr>
          <a:xfrm>
            <a:off x="7951753" y="2405378"/>
            <a:ext cx="1012776" cy="1272284"/>
          </a:xfrm>
          <a:prstGeom prst="rect">
            <a:avLst/>
          </a:prstGeom>
        </p:spPr>
      </p:pic>
      <p:pic>
        <p:nvPicPr>
          <p:cNvPr id="9" name="Picture 8" descr="A green logo with white background&#10;&#10;Description automatically generated">
            <a:extLst>
              <a:ext uri="{FF2B5EF4-FFF2-40B4-BE49-F238E27FC236}">
                <a16:creationId xmlns:a16="http://schemas.microsoft.com/office/drawing/2014/main" id="{55CB079C-23C5-3752-113C-C1C0473D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40" y="3294379"/>
            <a:ext cx="1701800" cy="609600"/>
          </a:xfrm>
          <a:prstGeom prst="rect">
            <a:avLst/>
          </a:prstGeom>
        </p:spPr>
      </p:pic>
      <p:pic>
        <p:nvPicPr>
          <p:cNvPr id="11" name="Picture 10" descr="A cartoon of a person with a hat and a cane&#10;&#10;Description automatically generated">
            <a:extLst>
              <a:ext uri="{FF2B5EF4-FFF2-40B4-BE49-F238E27FC236}">
                <a16:creationId xmlns:a16="http://schemas.microsoft.com/office/drawing/2014/main" id="{7D788C38-C6EA-1657-40FA-0DB075FF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835" y="2774555"/>
            <a:ext cx="2235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537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Macintosh PowerPoint</Application>
  <PresentationFormat>Widescreen</PresentationFormat>
  <Paragraphs>121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Arial</vt:lpstr>
      <vt:lpstr>Calibri</vt:lpstr>
      <vt:lpstr>Garamond</vt:lpstr>
      <vt:lpstr>Times New Roman</vt:lpstr>
      <vt:lpstr>Trebuchet MS</vt:lpstr>
      <vt:lpstr>1_Office Theme</vt:lpstr>
      <vt:lpstr>Patterns, Language, and Documents (Part 2)</vt:lpstr>
      <vt:lpstr>Outline</vt:lpstr>
      <vt:lpstr>From Speech Acts to Document 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Documention</vt:lpstr>
      <vt:lpstr>Digital Documention</vt:lpstr>
      <vt:lpstr>Social Reality</vt:lpstr>
      <vt:lpstr>Document Act Theory</vt:lpstr>
      <vt:lpstr>Directions of Fit for Documents Acts</vt:lpstr>
      <vt:lpstr>Importance of Documents</vt:lpstr>
      <vt:lpstr>Standardized Documentation</vt:lpstr>
      <vt:lpstr>Property Rights</vt:lpstr>
      <vt:lpstr>Vital Records</vt:lpstr>
      <vt:lpstr>Credentials</vt:lpstr>
      <vt:lpstr>BFO: Deontic Entities</vt:lpstr>
      <vt:lpstr>Case Study: Marriage License</vt:lpstr>
      <vt:lpstr>PowerPoint Presentation</vt:lpstr>
      <vt:lpstr>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Patterns, Language, and Documents (Part 2)</dc:title>
  <dc:creator>John Beverley</dc:creator>
  <cp:lastModifiedBy>John Beverley</cp:lastModifiedBy>
  <cp:revision>1</cp:revision>
  <dcterms:created xsi:type="dcterms:W3CDTF">2024-03-06T03:33:21Z</dcterms:created>
  <dcterms:modified xsi:type="dcterms:W3CDTF">2024-03-06T03:34:15Z</dcterms:modified>
</cp:coreProperties>
</file>